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78" r:id="rId2"/>
    <p:sldId id="256" r:id="rId3"/>
    <p:sldId id="257" r:id="rId4"/>
    <p:sldId id="258" r:id="rId5"/>
    <p:sldId id="259" r:id="rId6"/>
    <p:sldId id="260" r:id="rId7"/>
    <p:sldId id="261" r:id="rId8"/>
    <p:sldId id="262" r:id="rId9"/>
    <p:sldId id="263" r:id="rId10"/>
    <p:sldId id="264" r:id="rId11"/>
    <p:sldId id="265" r:id="rId12"/>
    <p:sldId id="266" r:id="rId13"/>
    <p:sldId id="279" r:id="rId14"/>
    <p:sldId id="267" r:id="rId15"/>
    <p:sldId id="280" r:id="rId16"/>
    <p:sldId id="268" r:id="rId17"/>
    <p:sldId id="269" r:id="rId18"/>
    <p:sldId id="270" r:id="rId19"/>
    <p:sldId id="271" r:id="rId20"/>
    <p:sldId id="272" r:id="rId21"/>
    <p:sldId id="273" r:id="rId22"/>
    <p:sldId id="274" r:id="rId23"/>
    <p:sldId id="275" r:id="rId24"/>
    <p:sldId id="276" r:id="rId25"/>
    <p:sldId id="277" r:id="rId26"/>
    <p:sldId id="281" r:id="rId27"/>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14B9CE-DE65-4F16-9588-271F7D9A1183}" type="datetimeFigureOut">
              <a:rPr lang="en-FI" smtClean="0"/>
              <a:t>19/04/2024</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8BAA17-4B91-4277-9DD4-3207B5CDDD23}" type="slidenum">
              <a:rPr lang="en-FI" smtClean="0"/>
              <a:t>‹#›</a:t>
            </a:fld>
            <a:endParaRPr lang="en-FI"/>
          </a:p>
        </p:txBody>
      </p:sp>
    </p:spTree>
    <p:extLst>
      <p:ext uri="{BB962C8B-B14F-4D97-AF65-F5344CB8AC3E}">
        <p14:creationId xmlns:p14="http://schemas.microsoft.com/office/powerpoint/2010/main" val="596000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a:p>
        </p:txBody>
      </p:sp>
      <p:sp>
        <p:nvSpPr>
          <p:cNvPr id="4" name="Slide Number Placeholder 3"/>
          <p:cNvSpPr>
            <a:spLocks noGrp="1"/>
          </p:cNvSpPr>
          <p:nvPr>
            <p:ph type="sldNum" sz="quarter" idx="5"/>
          </p:nvPr>
        </p:nvSpPr>
        <p:spPr/>
        <p:txBody>
          <a:bodyPr/>
          <a:lstStyle/>
          <a:p>
            <a:fld id="{518BAA17-4B91-4277-9DD4-3207B5CDDD23}" type="slidenum">
              <a:rPr lang="en-FI" smtClean="0"/>
              <a:t>1</a:t>
            </a:fld>
            <a:endParaRPr lang="en-FI"/>
          </a:p>
        </p:txBody>
      </p:sp>
    </p:spTree>
    <p:extLst>
      <p:ext uri="{BB962C8B-B14F-4D97-AF65-F5344CB8AC3E}">
        <p14:creationId xmlns:p14="http://schemas.microsoft.com/office/powerpoint/2010/main" val="1230317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C91B9-C18D-E491-AC4C-676D12CE4E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FI"/>
          </a:p>
        </p:txBody>
      </p:sp>
      <p:sp>
        <p:nvSpPr>
          <p:cNvPr id="3" name="Subtitle 2">
            <a:extLst>
              <a:ext uri="{FF2B5EF4-FFF2-40B4-BE49-F238E27FC236}">
                <a16:creationId xmlns:a16="http://schemas.microsoft.com/office/drawing/2014/main" id="{518CCC82-F5F8-369F-4364-39A689FBED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FI"/>
          </a:p>
        </p:txBody>
      </p:sp>
      <p:sp>
        <p:nvSpPr>
          <p:cNvPr id="4" name="Date Placeholder 3">
            <a:extLst>
              <a:ext uri="{FF2B5EF4-FFF2-40B4-BE49-F238E27FC236}">
                <a16:creationId xmlns:a16="http://schemas.microsoft.com/office/drawing/2014/main" id="{F3EB26D3-189B-37F9-4FCF-EE8D6862179F}"/>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07C91354-F1FF-CE33-AEFE-F91991E29317}"/>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085AB960-4A49-2004-D3F5-B55FD5ADA4F3}"/>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1464536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1C3DC-9030-CB28-FF4F-BDC5EEEC788E}"/>
              </a:ext>
            </a:extLst>
          </p:cNvPr>
          <p:cNvSpPr>
            <a:spLocks noGrp="1"/>
          </p:cNvSpPr>
          <p:nvPr>
            <p:ph type="title"/>
          </p:nvPr>
        </p:nvSpPr>
        <p:spPr/>
        <p:txBody>
          <a:bodyPr/>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8ED1EEA8-F139-AFC1-87C0-CE2E799324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81D663F0-38A7-D25C-39FB-5A28BFB07EB5}"/>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00AD616F-E7AE-4D28-631C-7044836A023F}"/>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8E70A158-B5BF-6718-EB64-EE9CD3E85881}"/>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1488904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7D86F-CD2C-A146-F183-931BA24F5E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FI"/>
          </a:p>
        </p:txBody>
      </p:sp>
      <p:sp>
        <p:nvSpPr>
          <p:cNvPr id="3" name="Vertical Text Placeholder 2">
            <a:extLst>
              <a:ext uri="{FF2B5EF4-FFF2-40B4-BE49-F238E27FC236}">
                <a16:creationId xmlns:a16="http://schemas.microsoft.com/office/drawing/2014/main" id="{B30BEA0D-B98E-216E-066B-8B3C247B9D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6D9E2764-F98F-9A27-3361-95BE5B0CDDD8}"/>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34B747D3-CE9A-5040-DBC9-67CA35492C27}"/>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45339495-95F9-959D-8606-3ED730F27FE8}"/>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2502363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8DA99-709F-E313-5ABB-713C9836B983}"/>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3513FDC5-543C-6E9E-14B0-B053C046FE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EB86D216-BD98-ADF0-A407-3A694165FCA8}"/>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8B2BB1D4-998E-9699-D728-B90CE49F180E}"/>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AA2F998B-ACBF-2CFD-67F3-058715A83189}"/>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682851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B4009-D10F-A4BD-994E-C37D20C1E1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FI"/>
          </a:p>
        </p:txBody>
      </p:sp>
      <p:sp>
        <p:nvSpPr>
          <p:cNvPr id="3" name="Text Placeholder 2">
            <a:extLst>
              <a:ext uri="{FF2B5EF4-FFF2-40B4-BE49-F238E27FC236}">
                <a16:creationId xmlns:a16="http://schemas.microsoft.com/office/drawing/2014/main" id="{5BCCF45A-D3CC-64C4-3AFC-F83B3AD72C7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694B5A-47E7-CD86-986A-4DC9D7F3389D}"/>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78CA7734-8A3E-05DD-87DC-FD11D734547C}"/>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07DC30A7-C69A-0C3E-C95C-A533078F4C03}"/>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4018176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C456B-E815-5BAB-7F9D-FCCE9CC8098F}"/>
              </a:ext>
            </a:extLst>
          </p:cNvPr>
          <p:cNvSpPr>
            <a:spLocks noGrp="1"/>
          </p:cNvSpPr>
          <p:nvPr>
            <p:ph type="title"/>
          </p:nvPr>
        </p:nvSpPr>
        <p:spPr/>
        <p:txBody>
          <a:bodyPr/>
          <a:lstStyle/>
          <a:p>
            <a:r>
              <a:rPr lang="en-US"/>
              <a:t>Click to edit Master title style</a:t>
            </a:r>
            <a:endParaRPr lang="en-FI"/>
          </a:p>
        </p:txBody>
      </p:sp>
      <p:sp>
        <p:nvSpPr>
          <p:cNvPr id="3" name="Content Placeholder 2">
            <a:extLst>
              <a:ext uri="{FF2B5EF4-FFF2-40B4-BE49-F238E27FC236}">
                <a16:creationId xmlns:a16="http://schemas.microsoft.com/office/drawing/2014/main" id="{8FC0FB45-347B-AEEF-5154-74EA8A1A0D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Content Placeholder 3">
            <a:extLst>
              <a:ext uri="{FF2B5EF4-FFF2-40B4-BE49-F238E27FC236}">
                <a16:creationId xmlns:a16="http://schemas.microsoft.com/office/drawing/2014/main" id="{1AA78ABA-EBA1-D3B5-CFF4-D336C7CF23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Date Placeholder 4">
            <a:extLst>
              <a:ext uri="{FF2B5EF4-FFF2-40B4-BE49-F238E27FC236}">
                <a16:creationId xmlns:a16="http://schemas.microsoft.com/office/drawing/2014/main" id="{99500BAE-99DE-9E42-B2B7-2227683880F5}"/>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6" name="Footer Placeholder 5">
            <a:extLst>
              <a:ext uri="{FF2B5EF4-FFF2-40B4-BE49-F238E27FC236}">
                <a16:creationId xmlns:a16="http://schemas.microsoft.com/office/drawing/2014/main" id="{A4098B6A-1154-126A-3086-CECF05111BDF}"/>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F3FC87D3-79D2-1B19-7213-B2C653A8A2B1}"/>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4207133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4157C-8520-4021-1034-882821AC0A1D}"/>
              </a:ext>
            </a:extLst>
          </p:cNvPr>
          <p:cNvSpPr>
            <a:spLocks noGrp="1"/>
          </p:cNvSpPr>
          <p:nvPr>
            <p:ph type="title"/>
          </p:nvPr>
        </p:nvSpPr>
        <p:spPr>
          <a:xfrm>
            <a:off x="839788" y="365125"/>
            <a:ext cx="10515600" cy="1325563"/>
          </a:xfrm>
        </p:spPr>
        <p:txBody>
          <a:bodyPr/>
          <a:lstStyle/>
          <a:p>
            <a:r>
              <a:rPr lang="en-US"/>
              <a:t>Click to edit Master title style</a:t>
            </a:r>
            <a:endParaRPr lang="en-FI"/>
          </a:p>
        </p:txBody>
      </p:sp>
      <p:sp>
        <p:nvSpPr>
          <p:cNvPr id="3" name="Text Placeholder 2">
            <a:extLst>
              <a:ext uri="{FF2B5EF4-FFF2-40B4-BE49-F238E27FC236}">
                <a16:creationId xmlns:a16="http://schemas.microsoft.com/office/drawing/2014/main" id="{539B55FC-1A66-BDF6-BFD0-AC7A30439F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5060F5-F2C1-3981-CFE7-F4294C8E37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5" name="Text Placeholder 4">
            <a:extLst>
              <a:ext uri="{FF2B5EF4-FFF2-40B4-BE49-F238E27FC236}">
                <a16:creationId xmlns:a16="http://schemas.microsoft.com/office/drawing/2014/main" id="{20FFA85F-0ADC-94F9-057A-374639E858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0508EB-198C-2EC1-173B-C4DE787462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7" name="Date Placeholder 6">
            <a:extLst>
              <a:ext uri="{FF2B5EF4-FFF2-40B4-BE49-F238E27FC236}">
                <a16:creationId xmlns:a16="http://schemas.microsoft.com/office/drawing/2014/main" id="{BE53CA4D-DAAC-1CE7-3C39-6BF5E37487C0}"/>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8" name="Footer Placeholder 7">
            <a:extLst>
              <a:ext uri="{FF2B5EF4-FFF2-40B4-BE49-F238E27FC236}">
                <a16:creationId xmlns:a16="http://schemas.microsoft.com/office/drawing/2014/main" id="{5FF0A0A7-B791-7A2A-60D7-C109CE634ABD}"/>
              </a:ext>
            </a:extLst>
          </p:cNvPr>
          <p:cNvSpPr>
            <a:spLocks noGrp="1"/>
          </p:cNvSpPr>
          <p:nvPr>
            <p:ph type="ftr" sz="quarter" idx="11"/>
          </p:nvPr>
        </p:nvSpPr>
        <p:spPr/>
        <p:txBody>
          <a:bodyPr/>
          <a:lstStyle/>
          <a:p>
            <a:endParaRPr lang="en-FI"/>
          </a:p>
        </p:txBody>
      </p:sp>
      <p:sp>
        <p:nvSpPr>
          <p:cNvPr id="9" name="Slide Number Placeholder 8">
            <a:extLst>
              <a:ext uri="{FF2B5EF4-FFF2-40B4-BE49-F238E27FC236}">
                <a16:creationId xmlns:a16="http://schemas.microsoft.com/office/drawing/2014/main" id="{FEEBD177-AB23-A7C4-0A53-DDECB4CBF13B}"/>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574285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69C5E-CDF6-2FE0-A808-168681E79541}"/>
              </a:ext>
            </a:extLst>
          </p:cNvPr>
          <p:cNvSpPr>
            <a:spLocks noGrp="1"/>
          </p:cNvSpPr>
          <p:nvPr>
            <p:ph type="title"/>
          </p:nvPr>
        </p:nvSpPr>
        <p:spPr/>
        <p:txBody>
          <a:bodyPr/>
          <a:lstStyle/>
          <a:p>
            <a:r>
              <a:rPr lang="en-US"/>
              <a:t>Click to edit Master title style</a:t>
            </a:r>
            <a:endParaRPr lang="en-FI"/>
          </a:p>
        </p:txBody>
      </p:sp>
      <p:sp>
        <p:nvSpPr>
          <p:cNvPr id="3" name="Date Placeholder 2">
            <a:extLst>
              <a:ext uri="{FF2B5EF4-FFF2-40B4-BE49-F238E27FC236}">
                <a16:creationId xmlns:a16="http://schemas.microsoft.com/office/drawing/2014/main" id="{A16F089F-600B-50C0-9DF9-0444124644E6}"/>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4" name="Footer Placeholder 3">
            <a:extLst>
              <a:ext uri="{FF2B5EF4-FFF2-40B4-BE49-F238E27FC236}">
                <a16:creationId xmlns:a16="http://schemas.microsoft.com/office/drawing/2014/main" id="{0A633429-D850-1251-BFE1-608853FE27AC}"/>
              </a:ext>
            </a:extLst>
          </p:cNvPr>
          <p:cNvSpPr>
            <a:spLocks noGrp="1"/>
          </p:cNvSpPr>
          <p:nvPr>
            <p:ph type="ftr" sz="quarter" idx="11"/>
          </p:nvPr>
        </p:nvSpPr>
        <p:spPr/>
        <p:txBody>
          <a:bodyPr/>
          <a:lstStyle/>
          <a:p>
            <a:endParaRPr lang="en-FI"/>
          </a:p>
        </p:txBody>
      </p:sp>
      <p:sp>
        <p:nvSpPr>
          <p:cNvPr id="5" name="Slide Number Placeholder 4">
            <a:extLst>
              <a:ext uri="{FF2B5EF4-FFF2-40B4-BE49-F238E27FC236}">
                <a16:creationId xmlns:a16="http://schemas.microsoft.com/office/drawing/2014/main" id="{B03DD0D1-77FE-2E97-4A08-DB55FBB35AE1}"/>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4200748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AC7F3-0BF8-CD69-21A4-0220C912DAEE}"/>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3" name="Footer Placeholder 2">
            <a:extLst>
              <a:ext uri="{FF2B5EF4-FFF2-40B4-BE49-F238E27FC236}">
                <a16:creationId xmlns:a16="http://schemas.microsoft.com/office/drawing/2014/main" id="{24E6F69A-298B-9984-ED63-8E616A5EDE79}"/>
              </a:ext>
            </a:extLst>
          </p:cNvPr>
          <p:cNvSpPr>
            <a:spLocks noGrp="1"/>
          </p:cNvSpPr>
          <p:nvPr>
            <p:ph type="ftr" sz="quarter" idx="11"/>
          </p:nvPr>
        </p:nvSpPr>
        <p:spPr/>
        <p:txBody>
          <a:bodyPr/>
          <a:lstStyle/>
          <a:p>
            <a:endParaRPr lang="en-FI"/>
          </a:p>
        </p:txBody>
      </p:sp>
      <p:sp>
        <p:nvSpPr>
          <p:cNvPr id="4" name="Slide Number Placeholder 3">
            <a:extLst>
              <a:ext uri="{FF2B5EF4-FFF2-40B4-BE49-F238E27FC236}">
                <a16:creationId xmlns:a16="http://schemas.microsoft.com/office/drawing/2014/main" id="{992BC646-71BD-7E48-0EF4-17DC932EF165}"/>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26190596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71DDB-036D-49E1-4CBE-249A343E2D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Content Placeholder 2">
            <a:extLst>
              <a:ext uri="{FF2B5EF4-FFF2-40B4-BE49-F238E27FC236}">
                <a16:creationId xmlns:a16="http://schemas.microsoft.com/office/drawing/2014/main" id="{7629232F-5F72-ACD9-737C-078D882AFC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Text Placeholder 3">
            <a:extLst>
              <a:ext uri="{FF2B5EF4-FFF2-40B4-BE49-F238E27FC236}">
                <a16:creationId xmlns:a16="http://schemas.microsoft.com/office/drawing/2014/main" id="{A3AD2BA2-E022-F8BD-4170-3BAA1E2D47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3BA2F5-0BF2-7603-236C-E838105A0A05}"/>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6" name="Footer Placeholder 5">
            <a:extLst>
              <a:ext uri="{FF2B5EF4-FFF2-40B4-BE49-F238E27FC236}">
                <a16:creationId xmlns:a16="http://schemas.microsoft.com/office/drawing/2014/main" id="{ACD4F176-385F-C056-A134-B5A74EB90B2C}"/>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529CA86A-4238-077B-B3C4-FDA4F95FB709}"/>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2871259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7CE4E-1872-595A-D146-0ACDAABF94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FI"/>
          </a:p>
        </p:txBody>
      </p:sp>
      <p:sp>
        <p:nvSpPr>
          <p:cNvPr id="3" name="Picture Placeholder 2">
            <a:extLst>
              <a:ext uri="{FF2B5EF4-FFF2-40B4-BE49-F238E27FC236}">
                <a16:creationId xmlns:a16="http://schemas.microsoft.com/office/drawing/2014/main" id="{23FB5DCA-FE84-45C3-6CC5-E594122990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7954DEF2-FC06-875B-92A4-9868748638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C004C5-9E4B-58D2-2251-2B41B02498B1}"/>
              </a:ext>
            </a:extLst>
          </p:cNvPr>
          <p:cNvSpPr>
            <a:spLocks noGrp="1"/>
          </p:cNvSpPr>
          <p:nvPr>
            <p:ph type="dt" sz="half" idx="10"/>
          </p:nvPr>
        </p:nvSpPr>
        <p:spPr/>
        <p:txBody>
          <a:bodyPr/>
          <a:lstStyle/>
          <a:p>
            <a:fld id="{0781808F-361B-4B87-A299-1CF266F95B6D}" type="datetimeFigureOut">
              <a:rPr lang="en-FI" smtClean="0"/>
              <a:t>19/04/2024</a:t>
            </a:fld>
            <a:endParaRPr lang="en-FI"/>
          </a:p>
        </p:txBody>
      </p:sp>
      <p:sp>
        <p:nvSpPr>
          <p:cNvPr id="6" name="Footer Placeholder 5">
            <a:extLst>
              <a:ext uri="{FF2B5EF4-FFF2-40B4-BE49-F238E27FC236}">
                <a16:creationId xmlns:a16="http://schemas.microsoft.com/office/drawing/2014/main" id="{C0F176D5-6A89-4C0E-2ED0-38F126848DAD}"/>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3F8FEB3C-46C8-893D-C2FC-66FB34C6A90C}"/>
              </a:ext>
            </a:extLst>
          </p:cNvPr>
          <p:cNvSpPr>
            <a:spLocks noGrp="1"/>
          </p:cNvSpPr>
          <p:nvPr>
            <p:ph type="sldNum" sz="quarter" idx="12"/>
          </p:nvPr>
        </p:nvSpPr>
        <p:spPr/>
        <p:txBody>
          <a:bodyPr/>
          <a:lstStyle/>
          <a:p>
            <a:fld id="{CBB942F4-C055-4623-A626-637D7BC7BB7F}" type="slidenum">
              <a:rPr lang="en-FI" smtClean="0"/>
              <a:t>‹#›</a:t>
            </a:fld>
            <a:endParaRPr lang="en-FI"/>
          </a:p>
        </p:txBody>
      </p:sp>
    </p:spTree>
    <p:extLst>
      <p:ext uri="{BB962C8B-B14F-4D97-AF65-F5344CB8AC3E}">
        <p14:creationId xmlns:p14="http://schemas.microsoft.com/office/powerpoint/2010/main" val="3114706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5D696B-913B-8984-320E-5FB0717844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FI"/>
          </a:p>
        </p:txBody>
      </p:sp>
      <p:sp>
        <p:nvSpPr>
          <p:cNvPr id="3" name="Text Placeholder 2">
            <a:extLst>
              <a:ext uri="{FF2B5EF4-FFF2-40B4-BE49-F238E27FC236}">
                <a16:creationId xmlns:a16="http://schemas.microsoft.com/office/drawing/2014/main" id="{5C58BD50-0688-D2EF-BAE2-ED4C7D4D3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FI"/>
          </a:p>
        </p:txBody>
      </p:sp>
      <p:sp>
        <p:nvSpPr>
          <p:cNvPr id="4" name="Date Placeholder 3">
            <a:extLst>
              <a:ext uri="{FF2B5EF4-FFF2-40B4-BE49-F238E27FC236}">
                <a16:creationId xmlns:a16="http://schemas.microsoft.com/office/drawing/2014/main" id="{6B1E75D1-013F-8FE5-D530-0B057D05AF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781808F-361B-4B87-A299-1CF266F95B6D}" type="datetimeFigureOut">
              <a:rPr lang="en-FI" smtClean="0"/>
              <a:t>19/04/2024</a:t>
            </a:fld>
            <a:endParaRPr lang="en-FI"/>
          </a:p>
        </p:txBody>
      </p:sp>
      <p:sp>
        <p:nvSpPr>
          <p:cNvPr id="5" name="Footer Placeholder 4">
            <a:extLst>
              <a:ext uri="{FF2B5EF4-FFF2-40B4-BE49-F238E27FC236}">
                <a16:creationId xmlns:a16="http://schemas.microsoft.com/office/drawing/2014/main" id="{21E804DC-8C0A-E213-073B-0BF7D9C64C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FI"/>
          </a:p>
        </p:txBody>
      </p:sp>
      <p:sp>
        <p:nvSpPr>
          <p:cNvPr id="6" name="Slide Number Placeholder 5">
            <a:extLst>
              <a:ext uri="{FF2B5EF4-FFF2-40B4-BE49-F238E27FC236}">
                <a16:creationId xmlns:a16="http://schemas.microsoft.com/office/drawing/2014/main" id="{3176A59F-3FA4-9BE9-4B10-769EFB5083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B942F4-C055-4623-A626-637D7BC7BB7F}" type="slidenum">
              <a:rPr lang="en-FI" smtClean="0"/>
              <a:t>‹#›</a:t>
            </a:fld>
            <a:endParaRPr lang="en-FI"/>
          </a:p>
        </p:txBody>
      </p:sp>
    </p:spTree>
    <p:extLst>
      <p:ext uri="{BB962C8B-B14F-4D97-AF65-F5344CB8AC3E}">
        <p14:creationId xmlns:p14="http://schemas.microsoft.com/office/powerpoint/2010/main" val="70571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D542E-6145-DEFF-5CB2-8A436D765AE7}"/>
              </a:ext>
            </a:extLst>
          </p:cNvPr>
          <p:cNvSpPr>
            <a:spLocks noGrp="1"/>
          </p:cNvSpPr>
          <p:nvPr>
            <p:ph type="ctrTitle"/>
          </p:nvPr>
        </p:nvSpPr>
        <p:spPr>
          <a:xfrm>
            <a:off x="1524000" y="868362"/>
            <a:ext cx="9144000" cy="2387600"/>
          </a:xfrm>
        </p:spPr>
        <p:txBody>
          <a:bodyPr>
            <a:normAutofit/>
          </a:bodyPr>
          <a:lstStyle/>
          <a:p>
            <a:r>
              <a:rPr lang="en-US" sz="4800"/>
              <a:t>Tutorial on how to train BERT </a:t>
            </a:r>
            <a:br>
              <a:rPr lang="en-US" sz="4800"/>
            </a:br>
            <a:r>
              <a:rPr lang="en-US" sz="4800"/>
              <a:t>with GPU on Kaggle</a:t>
            </a:r>
            <a:endParaRPr lang="en-FI" sz="4800"/>
          </a:p>
        </p:txBody>
      </p:sp>
      <p:sp>
        <p:nvSpPr>
          <p:cNvPr id="3" name="Subtitle 2">
            <a:extLst>
              <a:ext uri="{FF2B5EF4-FFF2-40B4-BE49-F238E27FC236}">
                <a16:creationId xmlns:a16="http://schemas.microsoft.com/office/drawing/2014/main" id="{304C5A8C-1A09-34EC-483A-C766E70409D7}"/>
              </a:ext>
            </a:extLst>
          </p:cNvPr>
          <p:cNvSpPr>
            <a:spLocks noGrp="1"/>
          </p:cNvSpPr>
          <p:nvPr>
            <p:ph type="subTitle" idx="1"/>
          </p:nvPr>
        </p:nvSpPr>
        <p:spPr>
          <a:xfrm>
            <a:off x="1524000" y="3988537"/>
            <a:ext cx="9144000" cy="1655762"/>
          </a:xfrm>
        </p:spPr>
        <p:txBody>
          <a:bodyPr/>
          <a:lstStyle/>
          <a:p>
            <a:r>
              <a:rPr lang="en-US"/>
              <a:t>Nguyen Xuan Binh</a:t>
            </a:r>
          </a:p>
          <a:p>
            <a:r>
              <a:rPr lang="en-US"/>
              <a:t>Nguyen Long</a:t>
            </a:r>
            <a:endParaRPr lang="en-FI"/>
          </a:p>
        </p:txBody>
      </p:sp>
    </p:spTree>
    <p:extLst>
      <p:ext uri="{BB962C8B-B14F-4D97-AF65-F5344CB8AC3E}">
        <p14:creationId xmlns:p14="http://schemas.microsoft.com/office/powerpoint/2010/main" val="3641062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1E9501-99B9-A24F-96E5-E0DA1B8275C8}"/>
              </a:ext>
            </a:extLst>
          </p:cNvPr>
          <p:cNvPicPr>
            <a:picLocks noChangeAspect="1"/>
          </p:cNvPicPr>
          <p:nvPr/>
        </p:nvPicPr>
        <p:blipFill rotWithShape="1">
          <a:blip r:embed="rId2"/>
          <a:srcRect t="484"/>
          <a:stretch/>
        </p:blipFill>
        <p:spPr>
          <a:xfrm>
            <a:off x="0" y="801278"/>
            <a:ext cx="12192000" cy="6056722"/>
          </a:xfrm>
          <a:prstGeom prst="rect">
            <a:avLst/>
          </a:prstGeom>
        </p:spPr>
      </p:pic>
      <p:sp>
        <p:nvSpPr>
          <p:cNvPr id="3" name="TextBox 2">
            <a:extLst>
              <a:ext uri="{FF2B5EF4-FFF2-40B4-BE49-F238E27FC236}">
                <a16:creationId xmlns:a16="http://schemas.microsoft.com/office/drawing/2014/main" id="{B679A65C-C771-E47D-0862-E6AF9D93B1F0}"/>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6: Now your notebook should look like this. Then click on “Add input”</a:t>
            </a:r>
            <a:endParaRPr lang="en-FI"/>
          </a:p>
        </p:txBody>
      </p:sp>
    </p:spTree>
    <p:extLst>
      <p:ext uri="{BB962C8B-B14F-4D97-AF65-F5344CB8AC3E}">
        <p14:creationId xmlns:p14="http://schemas.microsoft.com/office/powerpoint/2010/main" val="1683748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122268-AB01-FACD-7E31-A4DB7DA3E6F7}"/>
              </a:ext>
            </a:extLst>
          </p:cNvPr>
          <p:cNvPicPr>
            <a:picLocks noChangeAspect="1"/>
          </p:cNvPicPr>
          <p:nvPr/>
        </p:nvPicPr>
        <p:blipFill>
          <a:blip r:embed="rId2"/>
          <a:stretch>
            <a:fillRect/>
          </a:stretch>
        </p:blipFill>
        <p:spPr>
          <a:xfrm>
            <a:off x="0" y="778431"/>
            <a:ext cx="12192000" cy="6079569"/>
          </a:xfrm>
          <a:prstGeom prst="rect">
            <a:avLst/>
          </a:prstGeom>
        </p:spPr>
      </p:pic>
      <p:sp>
        <p:nvSpPr>
          <p:cNvPr id="3" name="TextBox 2">
            <a:extLst>
              <a:ext uri="{FF2B5EF4-FFF2-40B4-BE49-F238E27FC236}">
                <a16:creationId xmlns:a16="http://schemas.microsoft.com/office/drawing/2014/main" id="{08DA6897-03C5-AEC5-9367-77959BAA3161}"/>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7: Click on “Your work” and choose either QQP or SST2 dataset, depending on the task</a:t>
            </a:r>
            <a:endParaRPr lang="en-FI"/>
          </a:p>
        </p:txBody>
      </p:sp>
    </p:spTree>
    <p:extLst>
      <p:ext uri="{BB962C8B-B14F-4D97-AF65-F5344CB8AC3E}">
        <p14:creationId xmlns:p14="http://schemas.microsoft.com/office/powerpoint/2010/main" val="2389036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994508-ADDA-08A8-1A33-1267E5B9331A}"/>
              </a:ext>
            </a:extLst>
          </p:cNvPr>
          <p:cNvPicPr>
            <a:picLocks noChangeAspect="1"/>
          </p:cNvPicPr>
          <p:nvPr/>
        </p:nvPicPr>
        <p:blipFill rotWithShape="1">
          <a:blip r:embed="rId2"/>
          <a:srcRect t="679"/>
          <a:stretch/>
        </p:blipFill>
        <p:spPr>
          <a:xfrm>
            <a:off x="0" y="829558"/>
            <a:ext cx="12192000" cy="6028441"/>
          </a:xfrm>
          <a:prstGeom prst="rect">
            <a:avLst/>
          </a:prstGeom>
        </p:spPr>
      </p:pic>
      <p:sp>
        <p:nvSpPr>
          <p:cNvPr id="5" name="TextBox 4">
            <a:extLst>
              <a:ext uri="{FF2B5EF4-FFF2-40B4-BE49-F238E27FC236}">
                <a16:creationId xmlns:a16="http://schemas.microsoft.com/office/drawing/2014/main" id="{8E0F34F7-A93C-B895-37ED-FE9A19357FA2}"/>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7: Now the dataset has been loaded into your Input tab</a:t>
            </a:r>
            <a:endParaRPr lang="en-FI"/>
          </a:p>
        </p:txBody>
      </p:sp>
    </p:spTree>
    <p:extLst>
      <p:ext uri="{BB962C8B-B14F-4D97-AF65-F5344CB8AC3E}">
        <p14:creationId xmlns:p14="http://schemas.microsoft.com/office/powerpoint/2010/main" val="249841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170058-DAF5-7157-86A1-D710AE173BED}"/>
              </a:ext>
            </a:extLst>
          </p:cNvPr>
          <p:cNvPicPr>
            <a:picLocks noChangeAspect="1"/>
          </p:cNvPicPr>
          <p:nvPr/>
        </p:nvPicPr>
        <p:blipFill rotWithShape="1">
          <a:blip r:embed="rId2"/>
          <a:srcRect t="626"/>
          <a:stretch/>
        </p:blipFill>
        <p:spPr>
          <a:xfrm>
            <a:off x="0" y="829558"/>
            <a:ext cx="12192000" cy="6028441"/>
          </a:xfrm>
          <a:prstGeom prst="rect">
            <a:avLst/>
          </a:prstGeom>
        </p:spPr>
      </p:pic>
      <p:sp>
        <p:nvSpPr>
          <p:cNvPr id="3" name="TextBox 2">
            <a:extLst>
              <a:ext uri="{FF2B5EF4-FFF2-40B4-BE49-F238E27FC236}">
                <a16:creationId xmlns:a16="http://schemas.microsoft.com/office/drawing/2014/main" id="{97290F63-8F69-F6BA-5A11-0D534F947C8D}"/>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8: In Session options, choose Accelerator: GPU T4 x 2, Language: Python</a:t>
            </a:r>
            <a:endParaRPr lang="en-FI"/>
          </a:p>
        </p:txBody>
      </p:sp>
      <p:sp>
        <p:nvSpPr>
          <p:cNvPr id="4" name="Rectangle 3">
            <a:extLst>
              <a:ext uri="{FF2B5EF4-FFF2-40B4-BE49-F238E27FC236}">
                <a16:creationId xmlns:a16="http://schemas.microsoft.com/office/drawing/2014/main" id="{A64D7B78-ADD4-C6FD-6548-CEDE1C330CE6}"/>
              </a:ext>
            </a:extLst>
          </p:cNvPr>
          <p:cNvSpPr/>
          <p:nvPr/>
        </p:nvSpPr>
        <p:spPr>
          <a:xfrm>
            <a:off x="8682087" y="1781666"/>
            <a:ext cx="3337088" cy="1941922"/>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1362969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170058-DAF5-7157-86A1-D710AE173BED}"/>
              </a:ext>
            </a:extLst>
          </p:cNvPr>
          <p:cNvPicPr>
            <a:picLocks noChangeAspect="1"/>
          </p:cNvPicPr>
          <p:nvPr/>
        </p:nvPicPr>
        <p:blipFill rotWithShape="1">
          <a:blip r:embed="rId2"/>
          <a:srcRect t="626"/>
          <a:stretch/>
        </p:blipFill>
        <p:spPr>
          <a:xfrm>
            <a:off x="0" y="829558"/>
            <a:ext cx="12192000" cy="6028441"/>
          </a:xfrm>
          <a:prstGeom prst="rect">
            <a:avLst/>
          </a:prstGeom>
        </p:spPr>
      </p:pic>
      <p:sp>
        <p:nvSpPr>
          <p:cNvPr id="3" name="TextBox 2">
            <a:extLst>
              <a:ext uri="{FF2B5EF4-FFF2-40B4-BE49-F238E27FC236}">
                <a16:creationId xmlns:a16="http://schemas.microsoft.com/office/drawing/2014/main" id="{97290F63-8F69-F6BA-5A11-0D534F947C8D}"/>
              </a:ext>
            </a:extLst>
          </p:cNvPr>
          <p:cNvSpPr txBox="1"/>
          <p:nvPr/>
        </p:nvSpPr>
        <p:spPr>
          <a:xfrm>
            <a:off x="703868" y="204356"/>
            <a:ext cx="11211612"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8: In Session options, choose Persistence: Files only, and Environment: Always use latest environment</a:t>
            </a:r>
            <a:endParaRPr lang="en-FI"/>
          </a:p>
        </p:txBody>
      </p:sp>
      <p:sp>
        <p:nvSpPr>
          <p:cNvPr id="4" name="Rectangle 3">
            <a:extLst>
              <a:ext uri="{FF2B5EF4-FFF2-40B4-BE49-F238E27FC236}">
                <a16:creationId xmlns:a16="http://schemas.microsoft.com/office/drawing/2014/main" id="{D352895E-152D-8CCC-AFD4-4FFD98410C8C}"/>
              </a:ext>
            </a:extLst>
          </p:cNvPr>
          <p:cNvSpPr/>
          <p:nvPr/>
        </p:nvSpPr>
        <p:spPr>
          <a:xfrm>
            <a:off x="8682087" y="3704734"/>
            <a:ext cx="3337088" cy="1847654"/>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346331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170058-DAF5-7157-86A1-D710AE173BED}"/>
              </a:ext>
            </a:extLst>
          </p:cNvPr>
          <p:cNvPicPr>
            <a:picLocks noChangeAspect="1"/>
          </p:cNvPicPr>
          <p:nvPr/>
        </p:nvPicPr>
        <p:blipFill rotWithShape="1">
          <a:blip r:embed="rId2"/>
          <a:srcRect t="626"/>
          <a:stretch/>
        </p:blipFill>
        <p:spPr>
          <a:xfrm>
            <a:off x="0" y="829558"/>
            <a:ext cx="12192000" cy="6028441"/>
          </a:xfrm>
          <a:prstGeom prst="rect">
            <a:avLst/>
          </a:prstGeom>
        </p:spPr>
      </p:pic>
      <p:sp>
        <p:nvSpPr>
          <p:cNvPr id="3" name="TextBox 2">
            <a:extLst>
              <a:ext uri="{FF2B5EF4-FFF2-40B4-BE49-F238E27FC236}">
                <a16:creationId xmlns:a16="http://schemas.microsoft.com/office/drawing/2014/main" id="{97290F63-8F69-F6BA-5A11-0D534F947C8D}"/>
              </a:ext>
            </a:extLst>
          </p:cNvPr>
          <p:cNvSpPr txBox="1"/>
          <p:nvPr/>
        </p:nvSpPr>
        <p:spPr>
          <a:xfrm>
            <a:off x="703868" y="204356"/>
            <a:ext cx="11211612"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8: Toggle on the Internet On. If you don’t do this, BERT cannot download the pretrained model</a:t>
            </a:r>
            <a:endParaRPr lang="en-FI"/>
          </a:p>
        </p:txBody>
      </p:sp>
      <p:sp>
        <p:nvSpPr>
          <p:cNvPr id="4" name="Rectangle 3">
            <a:extLst>
              <a:ext uri="{FF2B5EF4-FFF2-40B4-BE49-F238E27FC236}">
                <a16:creationId xmlns:a16="http://schemas.microsoft.com/office/drawing/2014/main" id="{795FBFDC-5BD8-9885-551C-B3280F34AD6E}"/>
              </a:ext>
            </a:extLst>
          </p:cNvPr>
          <p:cNvSpPr/>
          <p:nvPr/>
        </p:nvSpPr>
        <p:spPr>
          <a:xfrm>
            <a:off x="8682087" y="5552388"/>
            <a:ext cx="1366886" cy="63159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1517229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3ACFA00-8FCB-1644-585E-7A354ECFFFDA}"/>
              </a:ext>
            </a:extLst>
          </p:cNvPr>
          <p:cNvPicPr>
            <a:picLocks noChangeAspect="1"/>
          </p:cNvPicPr>
          <p:nvPr/>
        </p:nvPicPr>
        <p:blipFill rotWithShape="1">
          <a:blip r:embed="rId2"/>
          <a:srcRect t="531"/>
          <a:stretch/>
        </p:blipFill>
        <p:spPr>
          <a:xfrm>
            <a:off x="0" y="810705"/>
            <a:ext cx="12192000" cy="6047295"/>
          </a:xfrm>
          <a:prstGeom prst="rect">
            <a:avLst/>
          </a:prstGeom>
        </p:spPr>
      </p:pic>
      <p:sp>
        <p:nvSpPr>
          <p:cNvPr id="3" name="TextBox 2">
            <a:extLst>
              <a:ext uri="{FF2B5EF4-FFF2-40B4-BE49-F238E27FC236}">
                <a16:creationId xmlns:a16="http://schemas.microsoft.com/office/drawing/2014/main" id="{61D20995-E53B-6319-E13B-4BAD47F35777}"/>
              </a:ext>
            </a:extLst>
          </p:cNvPr>
          <p:cNvSpPr txBox="1"/>
          <p:nvPr/>
        </p:nvSpPr>
        <p:spPr>
          <a:xfrm>
            <a:off x="703868" y="204356"/>
            <a:ext cx="11211612"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9: Click Run All to train the BERT model from start to finish. The results would appear in kaggle/working </a:t>
            </a:r>
            <a:endParaRPr lang="en-FI"/>
          </a:p>
        </p:txBody>
      </p:sp>
    </p:spTree>
    <p:extLst>
      <p:ext uri="{BB962C8B-B14F-4D97-AF65-F5344CB8AC3E}">
        <p14:creationId xmlns:p14="http://schemas.microsoft.com/office/powerpoint/2010/main" val="631792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9B7151-92E4-89A2-F2E3-D6F053873E3D}"/>
              </a:ext>
            </a:extLst>
          </p:cNvPr>
          <p:cNvSpPr txBox="1"/>
          <p:nvPr/>
        </p:nvSpPr>
        <p:spPr>
          <a:xfrm>
            <a:off x="703868" y="204356"/>
            <a:ext cx="11211612" cy="646331"/>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10: When we train models, it is likely that we want to let it run overnight and we cannot keep the computer opened forever. To do this, we can choose File &gt; Save Version. </a:t>
            </a:r>
          </a:p>
        </p:txBody>
      </p:sp>
      <p:pic>
        <p:nvPicPr>
          <p:cNvPr id="3" name="Picture 2">
            <a:extLst>
              <a:ext uri="{FF2B5EF4-FFF2-40B4-BE49-F238E27FC236}">
                <a16:creationId xmlns:a16="http://schemas.microsoft.com/office/drawing/2014/main" id="{B7F590EE-29DF-3CFC-A69C-B1EB285ADB79}"/>
              </a:ext>
            </a:extLst>
          </p:cNvPr>
          <p:cNvPicPr>
            <a:picLocks noChangeAspect="1"/>
          </p:cNvPicPr>
          <p:nvPr/>
        </p:nvPicPr>
        <p:blipFill rotWithShape="1">
          <a:blip r:embed="rId2"/>
          <a:srcRect b="6923"/>
          <a:stretch/>
        </p:blipFill>
        <p:spPr>
          <a:xfrm>
            <a:off x="0" y="1214586"/>
            <a:ext cx="12192000" cy="5643414"/>
          </a:xfrm>
          <a:prstGeom prst="rect">
            <a:avLst/>
          </a:prstGeom>
        </p:spPr>
      </p:pic>
    </p:spTree>
    <p:extLst>
      <p:ext uri="{BB962C8B-B14F-4D97-AF65-F5344CB8AC3E}">
        <p14:creationId xmlns:p14="http://schemas.microsoft.com/office/powerpoint/2010/main" val="1059767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DE47C8-BEAC-3C5A-8BB6-42AB5FA255F3}"/>
              </a:ext>
            </a:extLst>
          </p:cNvPr>
          <p:cNvPicPr>
            <a:picLocks noChangeAspect="1"/>
          </p:cNvPicPr>
          <p:nvPr/>
        </p:nvPicPr>
        <p:blipFill>
          <a:blip r:embed="rId2"/>
          <a:stretch>
            <a:fillRect/>
          </a:stretch>
        </p:blipFill>
        <p:spPr>
          <a:xfrm>
            <a:off x="0" y="788304"/>
            <a:ext cx="12192000" cy="6069696"/>
          </a:xfrm>
          <a:prstGeom prst="rect">
            <a:avLst/>
          </a:prstGeom>
        </p:spPr>
      </p:pic>
      <p:sp>
        <p:nvSpPr>
          <p:cNvPr id="3" name="TextBox 2">
            <a:extLst>
              <a:ext uri="{FF2B5EF4-FFF2-40B4-BE49-F238E27FC236}">
                <a16:creationId xmlns:a16="http://schemas.microsoft.com/office/drawing/2014/main" id="{55C87603-33B0-6132-C3E4-594173FD63C6}"/>
              </a:ext>
            </a:extLst>
          </p:cNvPr>
          <p:cNvSpPr txBox="1"/>
          <p:nvPr/>
        </p:nvSpPr>
        <p:spPr>
          <a:xfrm>
            <a:off x="421064" y="141973"/>
            <a:ext cx="11484990" cy="646331"/>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10: Name the version, choose version type as Save &amp; Run all, and choose Run with GPU for this session</a:t>
            </a:r>
          </a:p>
          <a:p>
            <a:pPr rtl="0">
              <a:spcBef>
                <a:spcPts val="0"/>
              </a:spcBef>
              <a:spcAft>
                <a:spcPts val="0"/>
              </a:spcAft>
            </a:pPr>
            <a:r>
              <a:rPr lang="en-US">
                <a:solidFill>
                  <a:srgbClr val="000000"/>
                </a:solidFill>
                <a:latin typeface="Arial" panose="020B0604020202020204" pitchFamily="34" charset="0"/>
              </a:rPr>
              <a:t>The notebook would be submitted to the Kaggle server and runs even when we close the browser. </a:t>
            </a:r>
          </a:p>
        </p:txBody>
      </p:sp>
    </p:spTree>
    <p:extLst>
      <p:ext uri="{BB962C8B-B14F-4D97-AF65-F5344CB8AC3E}">
        <p14:creationId xmlns:p14="http://schemas.microsoft.com/office/powerpoint/2010/main" val="28592257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423E7E-5F76-4C0C-79D4-E6A6AE33FB35}"/>
              </a:ext>
            </a:extLst>
          </p:cNvPr>
          <p:cNvPicPr>
            <a:picLocks noChangeAspect="1"/>
          </p:cNvPicPr>
          <p:nvPr/>
        </p:nvPicPr>
        <p:blipFill>
          <a:blip r:embed="rId2"/>
          <a:stretch>
            <a:fillRect/>
          </a:stretch>
        </p:blipFill>
        <p:spPr>
          <a:xfrm>
            <a:off x="0" y="758703"/>
            <a:ext cx="12192000" cy="6099297"/>
          </a:xfrm>
          <a:prstGeom prst="rect">
            <a:avLst/>
          </a:prstGeom>
        </p:spPr>
      </p:pic>
      <p:sp>
        <p:nvSpPr>
          <p:cNvPr id="3" name="Rectangle 2">
            <a:extLst>
              <a:ext uri="{FF2B5EF4-FFF2-40B4-BE49-F238E27FC236}">
                <a16:creationId xmlns:a16="http://schemas.microsoft.com/office/drawing/2014/main" id="{1CFE5A85-2770-5DAC-1E25-A39567C6797D}"/>
              </a:ext>
            </a:extLst>
          </p:cNvPr>
          <p:cNvSpPr/>
          <p:nvPr/>
        </p:nvSpPr>
        <p:spPr>
          <a:xfrm>
            <a:off x="-1" y="6504494"/>
            <a:ext cx="2073897" cy="353505"/>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4" name="TextBox 3">
            <a:extLst>
              <a:ext uri="{FF2B5EF4-FFF2-40B4-BE49-F238E27FC236}">
                <a16:creationId xmlns:a16="http://schemas.microsoft.com/office/drawing/2014/main" id="{550CB6AE-62CC-585A-4466-3E1495104D15}"/>
              </a:ext>
            </a:extLst>
          </p:cNvPr>
          <p:cNvSpPr txBox="1"/>
          <p:nvPr/>
        </p:nvSpPr>
        <p:spPr>
          <a:xfrm>
            <a:off x="353505" y="179109"/>
            <a:ext cx="11484990"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11: Click on View Active Events. You can find your running GPU session</a:t>
            </a:r>
          </a:p>
        </p:txBody>
      </p:sp>
    </p:spTree>
    <p:extLst>
      <p:ext uri="{BB962C8B-B14F-4D97-AF65-F5344CB8AC3E}">
        <p14:creationId xmlns:p14="http://schemas.microsoft.com/office/powerpoint/2010/main" val="3450950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7721B4-463E-9EE1-7326-6A2204BEB82D}"/>
              </a:ext>
            </a:extLst>
          </p:cNvPr>
          <p:cNvSpPr txBox="1"/>
          <p:nvPr/>
        </p:nvSpPr>
        <p:spPr>
          <a:xfrm>
            <a:off x="678730" y="204355"/>
            <a:ext cx="10784264" cy="369332"/>
          </a:xfrm>
          <a:prstGeom prst="rect">
            <a:avLst/>
          </a:prstGeom>
          <a:noFill/>
        </p:spPr>
        <p:txBody>
          <a:bodyPr wrap="square">
            <a:spAutoFit/>
          </a:bodyPr>
          <a:lstStyle/>
          <a:p>
            <a:pPr rtl="0">
              <a:spcBef>
                <a:spcPts val="0"/>
              </a:spcBef>
              <a:spcAft>
                <a:spcPts val="0"/>
              </a:spcAft>
            </a:pPr>
            <a:r>
              <a:rPr lang="en-US" sz="1800" b="0" i="0" u="none" strike="noStrike">
                <a:solidFill>
                  <a:srgbClr val="000000"/>
                </a:solidFill>
                <a:effectLst/>
                <a:latin typeface="Arial" panose="020B0604020202020204" pitchFamily="34" charset="0"/>
              </a:rPr>
              <a:t>Step 1: Logging into your Kaggle account. The main page should look something like this </a:t>
            </a:r>
            <a:endParaRPr lang="en-FI"/>
          </a:p>
        </p:txBody>
      </p:sp>
      <p:pic>
        <p:nvPicPr>
          <p:cNvPr id="6" name="Picture 5">
            <a:extLst>
              <a:ext uri="{FF2B5EF4-FFF2-40B4-BE49-F238E27FC236}">
                <a16:creationId xmlns:a16="http://schemas.microsoft.com/office/drawing/2014/main" id="{4649E5E0-B93C-BE76-7C21-20E8829F08B3}"/>
              </a:ext>
            </a:extLst>
          </p:cNvPr>
          <p:cNvPicPr>
            <a:picLocks noChangeAspect="1"/>
          </p:cNvPicPr>
          <p:nvPr/>
        </p:nvPicPr>
        <p:blipFill>
          <a:blip r:embed="rId2"/>
          <a:stretch>
            <a:fillRect/>
          </a:stretch>
        </p:blipFill>
        <p:spPr>
          <a:xfrm>
            <a:off x="0" y="860854"/>
            <a:ext cx="12192000" cy="5997146"/>
          </a:xfrm>
          <a:prstGeom prst="rect">
            <a:avLst/>
          </a:prstGeom>
        </p:spPr>
      </p:pic>
    </p:spTree>
    <p:extLst>
      <p:ext uri="{BB962C8B-B14F-4D97-AF65-F5344CB8AC3E}">
        <p14:creationId xmlns:p14="http://schemas.microsoft.com/office/powerpoint/2010/main" val="1830963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29BEBE-622A-78F2-24AC-425D8C00B435}"/>
              </a:ext>
            </a:extLst>
          </p:cNvPr>
          <p:cNvPicPr>
            <a:picLocks noChangeAspect="1"/>
          </p:cNvPicPr>
          <p:nvPr/>
        </p:nvPicPr>
        <p:blipFill>
          <a:blip r:embed="rId2"/>
          <a:stretch>
            <a:fillRect/>
          </a:stretch>
        </p:blipFill>
        <p:spPr>
          <a:xfrm>
            <a:off x="0" y="758717"/>
            <a:ext cx="12192000" cy="6099283"/>
          </a:xfrm>
          <a:prstGeom prst="rect">
            <a:avLst/>
          </a:prstGeom>
        </p:spPr>
      </p:pic>
      <p:sp>
        <p:nvSpPr>
          <p:cNvPr id="3" name="TextBox 2">
            <a:extLst>
              <a:ext uri="{FF2B5EF4-FFF2-40B4-BE49-F238E27FC236}">
                <a16:creationId xmlns:a16="http://schemas.microsoft.com/office/drawing/2014/main" id="{7D352FA7-AABC-CFAB-5828-BF021D9CFBCC}"/>
              </a:ext>
            </a:extLst>
          </p:cNvPr>
          <p:cNvSpPr txBox="1"/>
          <p:nvPr/>
        </p:nvSpPr>
        <p:spPr>
          <a:xfrm>
            <a:off x="353505" y="179109"/>
            <a:ext cx="11484990"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11: Click on View Active Events. You can find your running GPU session</a:t>
            </a:r>
          </a:p>
        </p:txBody>
      </p:sp>
    </p:spTree>
    <p:extLst>
      <p:ext uri="{BB962C8B-B14F-4D97-AF65-F5344CB8AC3E}">
        <p14:creationId xmlns:p14="http://schemas.microsoft.com/office/powerpoint/2010/main" val="3701634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6862340-3211-3701-3623-10AAF7B70D08}"/>
              </a:ext>
            </a:extLst>
          </p:cNvPr>
          <p:cNvPicPr>
            <a:picLocks noChangeAspect="1"/>
          </p:cNvPicPr>
          <p:nvPr/>
        </p:nvPicPr>
        <p:blipFill>
          <a:blip r:embed="rId2"/>
          <a:stretch>
            <a:fillRect/>
          </a:stretch>
        </p:blipFill>
        <p:spPr>
          <a:xfrm>
            <a:off x="0" y="771859"/>
            <a:ext cx="12192000" cy="6086141"/>
          </a:xfrm>
          <a:prstGeom prst="rect">
            <a:avLst/>
          </a:prstGeom>
        </p:spPr>
      </p:pic>
      <p:sp>
        <p:nvSpPr>
          <p:cNvPr id="3" name="TextBox 2">
            <a:extLst>
              <a:ext uri="{FF2B5EF4-FFF2-40B4-BE49-F238E27FC236}">
                <a16:creationId xmlns:a16="http://schemas.microsoft.com/office/drawing/2014/main" id="{FFC01396-61CD-053C-63E1-378BC918F876}"/>
              </a:ext>
            </a:extLst>
          </p:cNvPr>
          <p:cNvSpPr txBox="1"/>
          <p:nvPr/>
        </p:nvSpPr>
        <p:spPr>
          <a:xfrm>
            <a:off x="353505" y="179109"/>
            <a:ext cx="11484990"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12: Click on the running job, you can look at the Logs to see the running process. </a:t>
            </a:r>
          </a:p>
        </p:txBody>
      </p:sp>
    </p:spTree>
    <p:extLst>
      <p:ext uri="{BB962C8B-B14F-4D97-AF65-F5344CB8AC3E}">
        <p14:creationId xmlns:p14="http://schemas.microsoft.com/office/powerpoint/2010/main" val="3905940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6FA3CB-AB79-9FC2-0A08-0A762105B17C}"/>
              </a:ext>
            </a:extLst>
          </p:cNvPr>
          <p:cNvPicPr>
            <a:picLocks noChangeAspect="1"/>
          </p:cNvPicPr>
          <p:nvPr/>
        </p:nvPicPr>
        <p:blipFill>
          <a:blip r:embed="rId2"/>
          <a:stretch>
            <a:fillRect/>
          </a:stretch>
        </p:blipFill>
        <p:spPr>
          <a:xfrm>
            <a:off x="0" y="758714"/>
            <a:ext cx="12192000" cy="6099286"/>
          </a:xfrm>
          <a:prstGeom prst="rect">
            <a:avLst/>
          </a:prstGeom>
        </p:spPr>
      </p:pic>
      <p:sp>
        <p:nvSpPr>
          <p:cNvPr id="3" name="TextBox 2">
            <a:extLst>
              <a:ext uri="{FF2B5EF4-FFF2-40B4-BE49-F238E27FC236}">
                <a16:creationId xmlns:a16="http://schemas.microsoft.com/office/drawing/2014/main" id="{F1FF7230-34D4-3A43-77BC-AF288D1E7847}"/>
              </a:ext>
            </a:extLst>
          </p:cNvPr>
          <p:cNvSpPr txBox="1"/>
          <p:nvPr/>
        </p:nvSpPr>
        <p:spPr>
          <a:xfrm>
            <a:off x="353505" y="179109"/>
            <a:ext cx="11484990"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13: After training the model successfully, it would return output files in Output tab. </a:t>
            </a:r>
          </a:p>
        </p:txBody>
      </p:sp>
    </p:spTree>
    <p:extLst>
      <p:ext uri="{BB962C8B-B14F-4D97-AF65-F5344CB8AC3E}">
        <p14:creationId xmlns:p14="http://schemas.microsoft.com/office/powerpoint/2010/main" val="1880769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94AAEE-4FAC-81DF-0724-984911AFB673}"/>
              </a:ext>
            </a:extLst>
          </p:cNvPr>
          <p:cNvPicPr>
            <a:picLocks noChangeAspect="1"/>
          </p:cNvPicPr>
          <p:nvPr/>
        </p:nvPicPr>
        <p:blipFill>
          <a:blip r:embed="rId2"/>
          <a:stretch>
            <a:fillRect/>
          </a:stretch>
        </p:blipFill>
        <p:spPr>
          <a:xfrm>
            <a:off x="0" y="781707"/>
            <a:ext cx="12192000" cy="6076293"/>
          </a:xfrm>
          <a:prstGeom prst="rect">
            <a:avLst/>
          </a:prstGeom>
        </p:spPr>
      </p:pic>
      <p:sp>
        <p:nvSpPr>
          <p:cNvPr id="3" name="TextBox 2">
            <a:extLst>
              <a:ext uri="{FF2B5EF4-FFF2-40B4-BE49-F238E27FC236}">
                <a16:creationId xmlns:a16="http://schemas.microsoft.com/office/drawing/2014/main" id="{499F92D0-DB68-B344-4C16-86C4CFB5FE32}"/>
              </a:ext>
            </a:extLst>
          </p:cNvPr>
          <p:cNvSpPr txBox="1"/>
          <p:nvPr/>
        </p:nvSpPr>
        <p:spPr>
          <a:xfrm>
            <a:off x="353505" y="179109"/>
            <a:ext cx="11484990"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13: Finally, you can download your outputs to your local computer</a:t>
            </a:r>
          </a:p>
        </p:txBody>
      </p:sp>
    </p:spTree>
    <p:extLst>
      <p:ext uri="{BB962C8B-B14F-4D97-AF65-F5344CB8AC3E}">
        <p14:creationId xmlns:p14="http://schemas.microsoft.com/office/powerpoint/2010/main" val="1945867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0A7331-6879-3D9C-3B19-8598C1639667}"/>
              </a:ext>
            </a:extLst>
          </p:cNvPr>
          <p:cNvSpPr txBox="1"/>
          <p:nvPr/>
        </p:nvSpPr>
        <p:spPr>
          <a:xfrm>
            <a:off x="353505" y="320663"/>
            <a:ext cx="11484990" cy="2031325"/>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14: Note that there is a limit on the number of GPU active sessions and interactive session</a:t>
            </a:r>
          </a:p>
          <a:p>
            <a:pPr rtl="0">
              <a:spcBef>
                <a:spcPts val="0"/>
              </a:spcBef>
              <a:spcAft>
                <a:spcPts val="0"/>
              </a:spcAft>
            </a:pPr>
            <a:endParaRPr lang="en-US">
              <a:solidFill>
                <a:srgbClr val="000000"/>
              </a:solidFill>
              <a:latin typeface="Arial" panose="020B0604020202020204" pitchFamily="34" charset="0"/>
            </a:endParaRPr>
          </a:p>
          <a:p>
            <a:pPr rtl="0">
              <a:spcBef>
                <a:spcPts val="0"/>
              </a:spcBef>
              <a:spcAft>
                <a:spcPts val="0"/>
              </a:spcAft>
            </a:pPr>
            <a:r>
              <a:rPr lang="en-US">
                <a:solidFill>
                  <a:srgbClr val="000000"/>
                </a:solidFill>
                <a:latin typeface="Arial" panose="020B0604020202020204" pitchFamily="34" charset="0"/>
              </a:rPr>
              <a:t>Saved versions using GPU: at most 2 GPU sessions</a:t>
            </a:r>
          </a:p>
          <a:p>
            <a:pPr rtl="0">
              <a:spcBef>
                <a:spcPts val="0"/>
              </a:spcBef>
              <a:spcAft>
                <a:spcPts val="0"/>
              </a:spcAft>
            </a:pPr>
            <a:r>
              <a:rPr lang="en-US">
                <a:solidFill>
                  <a:srgbClr val="000000"/>
                </a:solidFill>
                <a:latin typeface="Arial" panose="020B0604020202020204" pitchFamily="34" charset="0"/>
              </a:rPr>
              <a:t>Interactive session using GPU: at most 1 GPU session</a:t>
            </a:r>
          </a:p>
          <a:p>
            <a:pPr rtl="0">
              <a:spcBef>
                <a:spcPts val="0"/>
              </a:spcBef>
              <a:spcAft>
                <a:spcPts val="0"/>
              </a:spcAft>
            </a:pPr>
            <a:endParaRPr lang="en-US">
              <a:solidFill>
                <a:srgbClr val="000000"/>
              </a:solidFill>
              <a:latin typeface="Arial" panose="020B0604020202020204" pitchFamily="34" charset="0"/>
            </a:endParaRPr>
          </a:p>
          <a:p>
            <a:pPr rtl="0">
              <a:spcBef>
                <a:spcPts val="0"/>
              </a:spcBef>
              <a:spcAft>
                <a:spcPts val="0"/>
              </a:spcAft>
            </a:pPr>
            <a:r>
              <a:rPr lang="en-US">
                <a:solidFill>
                  <a:srgbClr val="000000"/>
                </a:solidFill>
                <a:latin typeface="Arial" panose="020B0604020202020204" pitchFamily="34" charset="0"/>
              </a:rPr>
              <a:t>Saved versions is just the tutorial step we follow above. Interactive session is we run the notebook directly on the browser and it would be interrupted if we close the browser. </a:t>
            </a:r>
          </a:p>
        </p:txBody>
      </p:sp>
      <p:pic>
        <p:nvPicPr>
          <p:cNvPr id="6" name="Picture 5">
            <a:extLst>
              <a:ext uri="{FF2B5EF4-FFF2-40B4-BE49-F238E27FC236}">
                <a16:creationId xmlns:a16="http://schemas.microsoft.com/office/drawing/2014/main" id="{DAC6B3E0-89C4-4AEA-3692-8712B1CE57B5}"/>
              </a:ext>
            </a:extLst>
          </p:cNvPr>
          <p:cNvPicPr>
            <a:picLocks noChangeAspect="1"/>
          </p:cNvPicPr>
          <p:nvPr/>
        </p:nvPicPr>
        <p:blipFill rotWithShape="1">
          <a:blip r:embed="rId2"/>
          <a:srcRect t="35404" b="-1"/>
          <a:stretch/>
        </p:blipFill>
        <p:spPr>
          <a:xfrm>
            <a:off x="0" y="2922310"/>
            <a:ext cx="12192000" cy="3935690"/>
          </a:xfrm>
          <a:prstGeom prst="rect">
            <a:avLst/>
          </a:prstGeom>
        </p:spPr>
      </p:pic>
      <p:sp>
        <p:nvSpPr>
          <p:cNvPr id="7" name="Rectangle 6">
            <a:extLst>
              <a:ext uri="{FF2B5EF4-FFF2-40B4-BE49-F238E27FC236}">
                <a16:creationId xmlns:a16="http://schemas.microsoft.com/office/drawing/2014/main" id="{06AA6697-F96C-CB78-6A48-552E492D81F7}"/>
              </a:ext>
            </a:extLst>
          </p:cNvPr>
          <p:cNvSpPr/>
          <p:nvPr/>
        </p:nvSpPr>
        <p:spPr>
          <a:xfrm>
            <a:off x="131975" y="4760536"/>
            <a:ext cx="4025245" cy="1527142"/>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3434701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D6EB0A-BFEF-BD25-1CF3-A5C466A63E93}"/>
              </a:ext>
            </a:extLst>
          </p:cNvPr>
          <p:cNvPicPr>
            <a:picLocks noChangeAspect="1"/>
          </p:cNvPicPr>
          <p:nvPr/>
        </p:nvPicPr>
        <p:blipFill rotWithShape="1">
          <a:blip r:embed="rId2"/>
          <a:srcRect b="-1186"/>
          <a:stretch/>
        </p:blipFill>
        <p:spPr>
          <a:xfrm>
            <a:off x="0" y="713037"/>
            <a:ext cx="12192000" cy="6144963"/>
          </a:xfrm>
          <a:prstGeom prst="rect">
            <a:avLst/>
          </a:prstGeom>
        </p:spPr>
      </p:pic>
      <p:sp>
        <p:nvSpPr>
          <p:cNvPr id="4" name="TextBox 3">
            <a:extLst>
              <a:ext uri="{FF2B5EF4-FFF2-40B4-BE49-F238E27FC236}">
                <a16:creationId xmlns:a16="http://schemas.microsoft.com/office/drawing/2014/main" id="{9B14F912-B0FE-59F1-0CF3-642A9FE33A5B}"/>
              </a:ext>
            </a:extLst>
          </p:cNvPr>
          <p:cNvSpPr txBox="1"/>
          <p:nvPr/>
        </p:nvSpPr>
        <p:spPr>
          <a:xfrm>
            <a:off x="208961" y="0"/>
            <a:ext cx="11774078" cy="646331"/>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Finally, you should use GPU T4. Using other GPU type would result in running out of memory for GPU, no matter how small the batch size. GPU T4 is the only version that can support batch size of 5-10 sentences. </a:t>
            </a:r>
          </a:p>
        </p:txBody>
      </p:sp>
    </p:spTree>
    <p:extLst>
      <p:ext uri="{BB962C8B-B14F-4D97-AF65-F5344CB8AC3E}">
        <p14:creationId xmlns:p14="http://schemas.microsoft.com/office/powerpoint/2010/main" val="41421957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6A1ACF-C4BC-F0B7-5C5E-2B669780FA9E}"/>
              </a:ext>
            </a:extLst>
          </p:cNvPr>
          <p:cNvSpPr>
            <a:spLocks noGrp="1"/>
          </p:cNvSpPr>
          <p:nvPr>
            <p:ph idx="1"/>
          </p:nvPr>
        </p:nvSpPr>
        <p:spPr/>
        <p:txBody>
          <a:bodyPr/>
          <a:lstStyle/>
          <a:p>
            <a:endParaRPr lang="en-FI"/>
          </a:p>
        </p:txBody>
      </p:sp>
      <p:pic>
        <p:nvPicPr>
          <p:cNvPr id="4" name="Picture 3">
            <a:extLst>
              <a:ext uri="{FF2B5EF4-FFF2-40B4-BE49-F238E27FC236}">
                <a16:creationId xmlns:a16="http://schemas.microsoft.com/office/drawing/2014/main" id="{FE454554-7DD6-4F06-2597-FB13E1488EE7}"/>
              </a:ext>
            </a:extLst>
          </p:cNvPr>
          <p:cNvPicPr>
            <a:picLocks noChangeAspect="1"/>
          </p:cNvPicPr>
          <p:nvPr/>
        </p:nvPicPr>
        <p:blipFill>
          <a:blip r:embed="rId2"/>
          <a:stretch>
            <a:fillRect/>
          </a:stretch>
        </p:blipFill>
        <p:spPr>
          <a:xfrm>
            <a:off x="0" y="801541"/>
            <a:ext cx="12192000" cy="6056459"/>
          </a:xfrm>
          <a:prstGeom prst="rect">
            <a:avLst/>
          </a:prstGeom>
        </p:spPr>
      </p:pic>
      <p:sp>
        <p:nvSpPr>
          <p:cNvPr id="5" name="TextBox 4">
            <a:extLst>
              <a:ext uri="{FF2B5EF4-FFF2-40B4-BE49-F238E27FC236}">
                <a16:creationId xmlns:a16="http://schemas.microsoft.com/office/drawing/2014/main" id="{D19FDEB6-2316-6C54-E352-3EC6A98B96C0}"/>
              </a:ext>
            </a:extLst>
          </p:cNvPr>
          <p:cNvSpPr txBox="1"/>
          <p:nvPr/>
        </p:nvSpPr>
        <p:spPr>
          <a:xfrm>
            <a:off x="208961" y="104833"/>
            <a:ext cx="11774078" cy="646331"/>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Training on GPU has a quota of 30 hours every week, and it is reset at every Saturday. </a:t>
            </a:r>
          </a:p>
          <a:p>
            <a:pPr rtl="0">
              <a:spcBef>
                <a:spcPts val="0"/>
              </a:spcBef>
              <a:spcAft>
                <a:spcPts val="0"/>
              </a:spcAft>
            </a:pPr>
            <a:r>
              <a:rPr lang="en-US">
                <a:solidFill>
                  <a:srgbClr val="000000"/>
                </a:solidFill>
                <a:latin typeface="Arial" panose="020B0604020202020204" pitchFamily="34" charset="0"/>
              </a:rPr>
              <a:t>You cannot run GPU when you run out of quota, and you must until next Saturday for it to reset</a:t>
            </a:r>
          </a:p>
        </p:txBody>
      </p:sp>
      <p:sp>
        <p:nvSpPr>
          <p:cNvPr id="6" name="Rectangle 5">
            <a:extLst>
              <a:ext uri="{FF2B5EF4-FFF2-40B4-BE49-F238E27FC236}">
                <a16:creationId xmlns:a16="http://schemas.microsoft.com/office/drawing/2014/main" id="{50C1F3B9-CE0C-1C7F-A4E6-08F5E302544E}"/>
              </a:ext>
            </a:extLst>
          </p:cNvPr>
          <p:cNvSpPr/>
          <p:nvPr/>
        </p:nvSpPr>
        <p:spPr>
          <a:xfrm>
            <a:off x="8682087" y="4260914"/>
            <a:ext cx="3421929" cy="12675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3690906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C6E659-5445-8AFF-D7CD-09404CC6D647}"/>
              </a:ext>
            </a:extLst>
          </p:cNvPr>
          <p:cNvSpPr txBox="1"/>
          <p:nvPr/>
        </p:nvSpPr>
        <p:spPr>
          <a:xfrm>
            <a:off x="678730" y="204355"/>
            <a:ext cx="10784264" cy="369332"/>
          </a:xfrm>
          <a:prstGeom prst="rect">
            <a:avLst/>
          </a:prstGeom>
          <a:noFill/>
        </p:spPr>
        <p:txBody>
          <a:bodyPr wrap="square">
            <a:spAutoFit/>
          </a:bodyPr>
          <a:lstStyle/>
          <a:p>
            <a:pPr rtl="0">
              <a:spcBef>
                <a:spcPts val="0"/>
              </a:spcBef>
              <a:spcAft>
                <a:spcPts val="0"/>
              </a:spcAft>
            </a:pPr>
            <a:r>
              <a:rPr lang="en-US" sz="1800" b="0" i="0" u="none" strike="noStrike">
                <a:solidFill>
                  <a:srgbClr val="000000"/>
                </a:solidFill>
                <a:effectLst/>
                <a:latin typeface="Arial" panose="020B0604020202020204" pitchFamily="34" charset="0"/>
              </a:rPr>
              <a:t>Step 2: Click on Dataset =&gt; Choosing “Your Work” </a:t>
            </a:r>
            <a:endParaRPr lang="en-FI"/>
          </a:p>
        </p:txBody>
      </p:sp>
      <p:pic>
        <p:nvPicPr>
          <p:cNvPr id="3" name="Picture 2">
            <a:extLst>
              <a:ext uri="{FF2B5EF4-FFF2-40B4-BE49-F238E27FC236}">
                <a16:creationId xmlns:a16="http://schemas.microsoft.com/office/drawing/2014/main" id="{C5606ABF-B6DF-3274-332B-6F4E6C9EF36E}"/>
              </a:ext>
            </a:extLst>
          </p:cNvPr>
          <p:cNvPicPr>
            <a:picLocks noChangeAspect="1"/>
          </p:cNvPicPr>
          <p:nvPr/>
        </p:nvPicPr>
        <p:blipFill rotWithShape="1">
          <a:blip r:embed="rId2"/>
          <a:srcRect t="959"/>
          <a:stretch/>
        </p:blipFill>
        <p:spPr>
          <a:xfrm>
            <a:off x="0" y="810704"/>
            <a:ext cx="12192000" cy="6047295"/>
          </a:xfrm>
          <a:prstGeom prst="rect">
            <a:avLst/>
          </a:prstGeom>
        </p:spPr>
      </p:pic>
    </p:spTree>
    <p:extLst>
      <p:ext uri="{BB962C8B-B14F-4D97-AF65-F5344CB8AC3E}">
        <p14:creationId xmlns:p14="http://schemas.microsoft.com/office/powerpoint/2010/main" val="474889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EFE2D1-FCB1-2AB0-01DA-C56CEADCEF49}"/>
              </a:ext>
            </a:extLst>
          </p:cNvPr>
          <p:cNvPicPr>
            <a:picLocks noChangeAspect="1"/>
          </p:cNvPicPr>
          <p:nvPr/>
        </p:nvPicPr>
        <p:blipFill>
          <a:blip r:embed="rId2"/>
          <a:stretch>
            <a:fillRect/>
          </a:stretch>
        </p:blipFill>
        <p:spPr>
          <a:xfrm>
            <a:off x="0" y="675873"/>
            <a:ext cx="12192000" cy="6053186"/>
          </a:xfrm>
          <a:prstGeom prst="rect">
            <a:avLst/>
          </a:prstGeom>
        </p:spPr>
      </p:pic>
      <p:sp>
        <p:nvSpPr>
          <p:cNvPr id="3" name="TextBox 2">
            <a:extLst>
              <a:ext uri="{FF2B5EF4-FFF2-40B4-BE49-F238E27FC236}">
                <a16:creationId xmlns:a16="http://schemas.microsoft.com/office/drawing/2014/main" id="{CA3A0800-5A5E-595F-E368-EE4CE7B625BD}"/>
              </a:ext>
            </a:extLst>
          </p:cNvPr>
          <p:cNvSpPr txBox="1"/>
          <p:nvPr/>
        </p:nvSpPr>
        <p:spPr>
          <a:xfrm>
            <a:off x="703868" y="128941"/>
            <a:ext cx="10784264" cy="369332"/>
          </a:xfrm>
          <a:prstGeom prst="rect">
            <a:avLst/>
          </a:prstGeom>
          <a:noFill/>
        </p:spPr>
        <p:txBody>
          <a:bodyPr wrap="square">
            <a:spAutoFit/>
          </a:bodyPr>
          <a:lstStyle/>
          <a:p>
            <a:pPr rtl="0">
              <a:spcBef>
                <a:spcPts val="0"/>
              </a:spcBef>
              <a:spcAft>
                <a:spcPts val="0"/>
              </a:spcAft>
            </a:pPr>
            <a:r>
              <a:rPr lang="en-US" sz="1800" b="0" i="0" u="none" strike="noStrike">
                <a:solidFill>
                  <a:srgbClr val="000000"/>
                </a:solidFill>
                <a:effectLst/>
                <a:latin typeface="Arial" panose="020B0604020202020204" pitchFamily="34" charset="0"/>
              </a:rPr>
              <a:t>Step </a:t>
            </a:r>
            <a:r>
              <a:rPr lang="en-US">
                <a:solidFill>
                  <a:srgbClr val="000000"/>
                </a:solidFill>
                <a:latin typeface="Arial" panose="020B0604020202020204" pitchFamily="34" charset="0"/>
              </a:rPr>
              <a:t>3</a:t>
            </a:r>
            <a:r>
              <a:rPr lang="en-US" sz="1800" b="0" i="0" u="none" strike="noStrike">
                <a:solidFill>
                  <a:srgbClr val="000000"/>
                </a:solidFill>
                <a:effectLst/>
                <a:latin typeface="Arial" panose="020B0604020202020204" pitchFamily="34" charset="0"/>
              </a:rPr>
              <a:t>: Create New Dataset and upload QQP and SST2 dataset</a:t>
            </a:r>
            <a:endParaRPr lang="en-FI"/>
          </a:p>
        </p:txBody>
      </p:sp>
    </p:spTree>
    <p:extLst>
      <p:ext uri="{BB962C8B-B14F-4D97-AF65-F5344CB8AC3E}">
        <p14:creationId xmlns:p14="http://schemas.microsoft.com/office/powerpoint/2010/main" val="2628587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C90DE5-1FEF-E4DD-CECA-09215CAA82D4}"/>
              </a:ext>
            </a:extLst>
          </p:cNvPr>
          <p:cNvPicPr>
            <a:picLocks noChangeAspect="1"/>
          </p:cNvPicPr>
          <p:nvPr/>
        </p:nvPicPr>
        <p:blipFill>
          <a:blip r:embed="rId2"/>
          <a:stretch>
            <a:fillRect/>
          </a:stretch>
        </p:blipFill>
        <p:spPr>
          <a:xfrm>
            <a:off x="0" y="808082"/>
            <a:ext cx="12192000" cy="6049918"/>
          </a:xfrm>
          <a:prstGeom prst="rect">
            <a:avLst/>
          </a:prstGeom>
        </p:spPr>
      </p:pic>
      <p:sp>
        <p:nvSpPr>
          <p:cNvPr id="3" name="TextBox 2">
            <a:extLst>
              <a:ext uri="{FF2B5EF4-FFF2-40B4-BE49-F238E27FC236}">
                <a16:creationId xmlns:a16="http://schemas.microsoft.com/office/drawing/2014/main" id="{BE4B3051-BB71-FF40-35AC-4AC1EBC729A6}"/>
              </a:ext>
            </a:extLst>
          </p:cNvPr>
          <p:cNvSpPr txBox="1"/>
          <p:nvPr/>
        </p:nvSpPr>
        <p:spPr>
          <a:xfrm>
            <a:off x="703868" y="119514"/>
            <a:ext cx="10784264" cy="369332"/>
          </a:xfrm>
          <a:prstGeom prst="rect">
            <a:avLst/>
          </a:prstGeom>
          <a:noFill/>
        </p:spPr>
        <p:txBody>
          <a:bodyPr wrap="square">
            <a:spAutoFit/>
          </a:bodyPr>
          <a:lstStyle/>
          <a:p>
            <a:pPr rtl="0">
              <a:spcBef>
                <a:spcPts val="0"/>
              </a:spcBef>
              <a:spcAft>
                <a:spcPts val="0"/>
              </a:spcAft>
            </a:pPr>
            <a:r>
              <a:rPr lang="en-US" sz="1800" b="0" i="0" u="none" strike="noStrike">
                <a:solidFill>
                  <a:srgbClr val="000000"/>
                </a:solidFill>
                <a:effectLst/>
                <a:latin typeface="Arial" panose="020B0604020202020204" pitchFamily="34" charset="0"/>
              </a:rPr>
              <a:t>SST2 dataset contains dev.tsv, test.tsv and train.tsv</a:t>
            </a:r>
            <a:endParaRPr lang="en-FI"/>
          </a:p>
        </p:txBody>
      </p:sp>
    </p:spTree>
    <p:extLst>
      <p:ext uri="{BB962C8B-B14F-4D97-AF65-F5344CB8AC3E}">
        <p14:creationId xmlns:p14="http://schemas.microsoft.com/office/powerpoint/2010/main" val="3672935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5A6D5B-1D48-64E4-10D9-666DA9F3C273}"/>
              </a:ext>
            </a:extLst>
          </p:cNvPr>
          <p:cNvPicPr>
            <a:picLocks noChangeAspect="1"/>
          </p:cNvPicPr>
          <p:nvPr/>
        </p:nvPicPr>
        <p:blipFill rotWithShape="1">
          <a:blip r:embed="rId2"/>
          <a:srcRect t="784"/>
          <a:stretch/>
        </p:blipFill>
        <p:spPr>
          <a:xfrm>
            <a:off x="0" y="819568"/>
            <a:ext cx="12192000" cy="6038432"/>
          </a:xfrm>
          <a:prstGeom prst="rect">
            <a:avLst/>
          </a:prstGeom>
        </p:spPr>
      </p:pic>
      <p:sp>
        <p:nvSpPr>
          <p:cNvPr id="3" name="TextBox 2">
            <a:extLst>
              <a:ext uri="{FF2B5EF4-FFF2-40B4-BE49-F238E27FC236}">
                <a16:creationId xmlns:a16="http://schemas.microsoft.com/office/drawing/2014/main" id="{FE74E7ED-D557-961E-F0F0-89DFC4AA9B8F}"/>
              </a:ext>
            </a:extLst>
          </p:cNvPr>
          <p:cNvSpPr txBox="1"/>
          <p:nvPr/>
        </p:nvSpPr>
        <p:spPr>
          <a:xfrm>
            <a:off x="703868" y="119514"/>
            <a:ext cx="10784264" cy="369332"/>
          </a:xfrm>
          <a:prstGeom prst="rect">
            <a:avLst/>
          </a:prstGeom>
          <a:noFill/>
        </p:spPr>
        <p:txBody>
          <a:bodyPr wrap="square">
            <a:spAutoFit/>
          </a:bodyPr>
          <a:lstStyle/>
          <a:p>
            <a:pPr rtl="0">
              <a:spcBef>
                <a:spcPts val="0"/>
              </a:spcBef>
              <a:spcAft>
                <a:spcPts val="0"/>
              </a:spcAft>
            </a:pPr>
            <a:r>
              <a:rPr lang="en-US" sz="1800" b="0" i="0" u="none" strike="noStrike">
                <a:solidFill>
                  <a:srgbClr val="000000"/>
                </a:solidFill>
                <a:effectLst/>
                <a:latin typeface="Arial" panose="020B0604020202020204" pitchFamily="34" charset="0"/>
              </a:rPr>
              <a:t>QQP dataset contains dev.tsv, test.tsv and train.tsv</a:t>
            </a:r>
            <a:endParaRPr lang="en-FI"/>
          </a:p>
        </p:txBody>
      </p:sp>
    </p:spTree>
    <p:extLst>
      <p:ext uri="{BB962C8B-B14F-4D97-AF65-F5344CB8AC3E}">
        <p14:creationId xmlns:p14="http://schemas.microsoft.com/office/powerpoint/2010/main" val="363123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E3901B-DF3B-530B-679A-DDF1DC829B0E}"/>
              </a:ext>
            </a:extLst>
          </p:cNvPr>
          <p:cNvPicPr>
            <a:picLocks noChangeAspect="1"/>
          </p:cNvPicPr>
          <p:nvPr/>
        </p:nvPicPr>
        <p:blipFill>
          <a:blip r:embed="rId2"/>
          <a:stretch>
            <a:fillRect/>
          </a:stretch>
        </p:blipFill>
        <p:spPr>
          <a:xfrm>
            <a:off x="0" y="814665"/>
            <a:ext cx="12192000" cy="6043335"/>
          </a:xfrm>
          <a:prstGeom prst="rect">
            <a:avLst/>
          </a:prstGeom>
        </p:spPr>
      </p:pic>
      <p:sp>
        <p:nvSpPr>
          <p:cNvPr id="3" name="TextBox 2">
            <a:extLst>
              <a:ext uri="{FF2B5EF4-FFF2-40B4-BE49-F238E27FC236}">
                <a16:creationId xmlns:a16="http://schemas.microsoft.com/office/drawing/2014/main" id="{0FBAC4F1-94F4-341C-990A-E08BE5A26E67}"/>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4: Click on Code tab =&gt; “Your work”</a:t>
            </a:r>
            <a:endParaRPr lang="en-FI"/>
          </a:p>
        </p:txBody>
      </p:sp>
    </p:spTree>
    <p:extLst>
      <p:ext uri="{BB962C8B-B14F-4D97-AF65-F5344CB8AC3E}">
        <p14:creationId xmlns:p14="http://schemas.microsoft.com/office/powerpoint/2010/main" val="2378017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E5429B-BC73-12A4-E7F2-534623846550}"/>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5: Click on Create =&gt; “New notebook”</a:t>
            </a:r>
            <a:endParaRPr lang="en-FI"/>
          </a:p>
        </p:txBody>
      </p:sp>
      <p:pic>
        <p:nvPicPr>
          <p:cNvPr id="4" name="Picture 3">
            <a:extLst>
              <a:ext uri="{FF2B5EF4-FFF2-40B4-BE49-F238E27FC236}">
                <a16:creationId xmlns:a16="http://schemas.microsoft.com/office/drawing/2014/main" id="{8E4AB0D6-99E3-6CDA-C793-63175C0BC735}"/>
              </a:ext>
            </a:extLst>
          </p:cNvPr>
          <p:cNvPicPr>
            <a:picLocks noChangeAspect="1"/>
          </p:cNvPicPr>
          <p:nvPr/>
        </p:nvPicPr>
        <p:blipFill>
          <a:blip r:embed="rId2"/>
          <a:stretch>
            <a:fillRect/>
          </a:stretch>
        </p:blipFill>
        <p:spPr>
          <a:xfrm>
            <a:off x="0" y="768576"/>
            <a:ext cx="12192000" cy="6089424"/>
          </a:xfrm>
          <a:prstGeom prst="rect">
            <a:avLst/>
          </a:prstGeom>
        </p:spPr>
      </p:pic>
    </p:spTree>
    <p:extLst>
      <p:ext uri="{BB962C8B-B14F-4D97-AF65-F5344CB8AC3E}">
        <p14:creationId xmlns:p14="http://schemas.microsoft.com/office/powerpoint/2010/main" val="495750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D023364-AC16-F942-CA07-D8F1F8D932E1}"/>
              </a:ext>
            </a:extLst>
          </p:cNvPr>
          <p:cNvPicPr>
            <a:picLocks noChangeAspect="1"/>
          </p:cNvPicPr>
          <p:nvPr/>
        </p:nvPicPr>
        <p:blipFill rotWithShape="1">
          <a:blip r:embed="rId2"/>
          <a:srcRect t="996"/>
          <a:stretch/>
        </p:blipFill>
        <p:spPr>
          <a:xfrm>
            <a:off x="0" y="838986"/>
            <a:ext cx="12192000" cy="6019014"/>
          </a:xfrm>
          <a:prstGeom prst="rect">
            <a:avLst/>
          </a:prstGeom>
        </p:spPr>
      </p:pic>
      <p:sp>
        <p:nvSpPr>
          <p:cNvPr id="3" name="TextBox 2">
            <a:extLst>
              <a:ext uri="{FF2B5EF4-FFF2-40B4-BE49-F238E27FC236}">
                <a16:creationId xmlns:a16="http://schemas.microsoft.com/office/drawing/2014/main" id="{E5E230EA-9015-F72D-366D-8A5AAB008B17}"/>
              </a:ext>
            </a:extLst>
          </p:cNvPr>
          <p:cNvSpPr txBox="1"/>
          <p:nvPr/>
        </p:nvSpPr>
        <p:spPr>
          <a:xfrm>
            <a:off x="703868" y="204356"/>
            <a:ext cx="10784264" cy="369332"/>
          </a:xfrm>
          <a:prstGeom prst="rect">
            <a:avLst/>
          </a:prstGeom>
          <a:noFill/>
        </p:spPr>
        <p:txBody>
          <a:bodyPr wrap="square">
            <a:spAutoFit/>
          </a:bodyPr>
          <a:lstStyle/>
          <a:p>
            <a:pPr rtl="0">
              <a:spcBef>
                <a:spcPts val="0"/>
              </a:spcBef>
              <a:spcAft>
                <a:spcPts val="0"/>
              </a:spcAft>
            </a:pPr>
            <a:r>
              <a:rPr lang="en-US">
                <a:solidFill>
                  <a:srgbClr val="000000"/>
                </a:solidFill>
                <a:latin typeface="Arial" panose="020B0604020202020204" pitchFamily="34" charset="0"/>
              </a:rPr>
              <a:t>Step 6: Click on Import Notebook =&gt; Choose our ipynb developed notebook </a:t>
            </a:r>
            <a:endParaRPr lang="en-FI"/>
          </a:p>
        </p:txBody>
      </p:sp>
    </p:spTree>
    <p:extLst>
      <p:ext uri="{BB962C8B-B14F-4D97-AF65-F5344CB8AC3E}">
        <p14:creationId xmlns:p14="http://schemas.microsoft.com/office/powerpoint/2010/main" val="3504635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TotalTime>
  <Words>582</Words>
  <Application>Microsoft Office PowerPoint</Application>
  <PresentationFormat>Widescreen</PresentationFormat>
  <Paragraphs>36</Paragraphs>
  <Slides>26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Aptos</vt:lpstr>
      <vt:lpstr>Aptos Display</vt:lpstr>
      <vt:lpstr>Arial</vt:lpstr>
      <vt:lpstr>Office Theme</vt:lpstr>
      <vt:lpstr>Tutorial on how to train BERT  with GPU on Kaggle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Binh</dc:creator>
  <cp:lastModifiedBy>Nguyen Binh</cp:lastModifiedBy>
  <cp:revision>4</cp:revision>
  <dcterms:created xsi:type="dcterms:W3CDTF">2024-04-18T19:04:39Z</dcterms:created>
  <dcterms:modified xsi:type="dcterms:W3CDTF">2024-04-19T11:18:32Z</dcterms:modified>
</cp:coreProperties>
</file>

<file path=docProps/thumbnail.jpeg>
</file>